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73" r:id="rId3"/>
    <p:sldId id="267" r:id="rId4"/>
    <p:sldId id="283" r:id="rId5"/>
    <p:sldId id="274" r:id="rId6"/>
    <p:sldId id="284" r:id="rId7"/>
    <p:sldId id="285" r:id="rId8"/>
    <p:sldId id="286" r:id="rId9"/>
    <p:sldId id="287" r:id="rId10"/>
    <p:sldId id="288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Grande" pitchFamily="-128" charset="0"/>
        <a:ea typeface="Geneva" pitchFamily="-1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FF43"/>
    <a:srgbClr val="FFFF79"/>
    <a:srgbClr val="FFFF47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4" autoAdjust="0"/>
    <p:restoredTop sz="80185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pp flame white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" y="381000"/>
            <a:ext cx="8207375" cy="36004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270000" tIns="270000" rIns="270000" bIns="270000"/>
          <a:lstStyle>
            <a:lvl1pPr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1pPr>
            <a:lvl2pPr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2pPr>
            <a:lvl3pPr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3pPr>
            <a:lvl4pPr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4pPr>
            <a:lvl5pPr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 Narrow" panose="020B0606020202030204" pitchFamily="34" charset="0"/>
                <a:ea typeface="Geneva" pitchFamily="-128" charset="-128"/>
              </a:defRPr>
            </a:lvl9pPr>
          </a:lstStyle>
          <a:p>
            <a:pPr eaLnBrk="1" hangingPunct="1"/>
            <a:endParaRPr lang="en-GB" altLang="en-US"/>
          </a:p>
        </p:txBody>
      </p:sp>
      <p:pic>
        <p:nvPicPr>
          <p:cNvPr id="5129" name="Picture 9" descr="AMN_CANDLE_K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438400"/>
            <a:ext cx="823913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0" name="Picture 10" descr="ai SLIDE TES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743200"/>
            <a:ext cx="2160588" cy="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696200" cy="990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267200"/>
            <a:ext cx="6934200" cy="1371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1800" b="1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A9A7CE3-ECC7-4966-ADFC-7358E0C26C62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5131" name="Line 11"/>
          <p:cNvSpPr>
            <a:spLocks noChangeShapeType="1"/>
          </p:cNvSpPr>
          <p:nvPr/>
        </p:nvSpPr>
        <p:spPr bwMode="auto">
          <a:xfrm>
            <a:off x="457200" y="6248400"/>
            <a:ext cx="82073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99D46E-971D-4FB9-9985-453C2A6AAF53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076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A8ADF85-2C28-4DCD-9F8B-BDCE84317D06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171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3209E3E-A430-44B8-A61D-6D8DA806BC3B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2143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11FE629-79DB-47E0-9939-FE43EB88E584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27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F76B60-5B15-4A07-BD66-1BD039A2FF71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02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DA58DA1-70D8-4E38-8787-D853EC29C362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984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A4B1C46-530F-457C-AF98-1849EE493318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2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29A9BBE-65A6-4731-9E36-7F81A842E624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895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D50482-F450-438F-A18A-60DCE688A872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75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EDA2C7-2039-40C6-AEB3-D68D142A584D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0559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14A93E4-8F6C-4620-8E96-52081956CBFC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02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1F00F0-4E91-4E5C-BECE-A87EFEF612ED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4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pp flame white"/>
          <p:cNvPicPr preferRelativeResize="0"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n-lt"/>
              </a:defRPr>
            </a:lvl1pPr>
          </a:lstStyle>
          <a:p>
            <a:fld id="{47386EC8-BD2F-4F7D-BF42-3F1F3E7139AC}" type="slidenum">
              <a:rPr lang="en-GB" altLang="en-US"/>
              <a:pPr/>
              <a:t>‹#›</a:t>
            </a:fld>
            <a:endParaRPr lang="en-GB" altLang="en-US" sz="1400" b="0">
              <a:latin typeface="Lucida Grande" pitchFamily="-12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248400"/>
            <a:ext cx="82073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457200" y="1905000"/>
            <a:ext cx="8207375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 Narrow" panose="020B0606020202030204" pitchFamily="34" charset="0"/>
          <a:ea typeface="Geneva" pitchFamily="-12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788920" cy="1350640"/>
          </a:xfrm>
        </p:spPr>
        <p:txBody>
          <a:bodyPr/>
          <a:lstStyle/>
          <a:p>
            <a:pPr algn="ctr"/>
            <a:r>
              <a:rPr lang="ru-RU" altLang="en-US" dirty="0" smtClean="0"/>
              <a:t>Руководство</a:t>
            </a:r>
            <a:r>
              <a:rPr lang="en-GB" altLang="en-US" dirty="0" smtClean="0"/>
              <a:t> </a:t>
            </a:r>
            <a:r>
              <a:rPr lang="ru-RU" altLang="en-US" dirty="0" smtClean="0"/>
              <a:t>по справедливому судопроизводству</a:t>
            </a:r>
            <a:endParaRPr lang="en-GB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4365104"/>
            <a:ext cx="6934200" cy="1371600"/>
          </a:xfrm>
        </p:spPr>
        <p:txBody>
          <a:bodyPr/>
          <a:lstStyle/>
          <a:p>
            <a:endParaRPr lang="en-GB" altLang="en-US" dirty="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8472488" y="604361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GB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Контакты </a:t>
            </a:r>
            <a:r>
              <a:rPr lang="ru-RU" dirty="0" smtClean="0"/>
              <a:t>и</a:t>
            </a:r>
            <a:r>
              <a:rPr lang="en-GB" dirty="0" smtClean="0"/>
              <a:t> c</a:t>
            </a:r>
            <a:r>
              <a:rPr lang="ru-RU" dirty="0" smtClean="0"/>
              <a:t>сылки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98884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Amnesty International в России: </a:t>
            </a:r>
          </a:p>
          <a:p>
            <a:pPr marL="0" indent="0">
              <a:buNone/>
            </a:pPr>
            <a:r>
              <a:rPr lang="ru-RU" dirty="0"/>
              <a:t>msk@amnesty.org </a:t>
            </a:r>
          </a:p>
          <a:p>
            <a:pPr marL="0" indent="0">
              <a:buNone/>
            </a:pPr>
            <a:r>
              <a:rPr lang="ru-RU" dirty="0"/>
              <a:t>тел.: +7495 6901852 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Хэза Макгилл </a:t>
            </a:r>
            <a:r>
              <a:rPr lang="ru-RU" dirty="0"/>
              <a:t>– hmcgill@amnesty.org</a:t>
            </a:r>
          </a:p>
          <a:p>
            <a:pPr marL="0" indent="0">
              <a:buNone/>
            </a:pPr>
            <a:r>
              <a:rPr lang="ru-RU" b="1" dirty="0"/>
              <a:t>Наталья Прилуцкая </a:t>
            </a:r>
            <a:r>
              <a:rPr lang="ru-RU" dirty="0"/>
              <a:t>– natalia.prilutskaya@amnesty.org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РУКОВОДСТВО ПО СПРАВЕДЛИВОМУ СУДОПРОИЗВОДСТВУ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https://amnesty.org.ru/sites/default/files/34_002_2014_FTMRus.pdf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634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Почему это важно?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376758"/>
          </a:xfrm>
        </p:spPr>
        <p:txBody>
          <a:bodyPr/>
          <a:lstStyle/>
          <a:p>
            <a:r>
              <a:rPr lang="ru-RU" sz="2800" dirty="0" smtClean="0"/>
              <a:t>Право на справедливый суд – одно из важнейших прав человека</a:t>
            </a:r>
          </a:p>
          <a:p>
            <a:r>
              <a:rPr lang="ru-RU" sz="2800" dirty="0" smtClean="0"/>
              <a:t>Если суд несправедлив – правосудие не восторжествовало ни для обвиняемого, ни для жертвы преступления, ни для всего общества </a:t>
            </a:r>
            <a:endParaRPr lang="en-GB" sz="2800" dirty="0" smtClean="0"/>
          </a:p>
          <a:p>
            <a:r>
              <a:rPr lang="ru-RU" sz="2800" dirty="0" smtClean="0"/>
              <a:t>Доверие к системе правосудия – залог доверия к и прочности государства </a:t>
            </a:r>
          </a:p>
          <a:p>
            <a:pPr marL="0" indent="0">
              <a:buNone/>
            </a:pPr>
            <a:endParaRPr lang="en-GB" sz="2800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5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стандарты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10074"/>
          </a:xfrm>
        </p:spPr>
        <p:txBody>
          <a:bodyPr/>
          <a:lstStyle/>
          <a:p>
            <a:pPr marL="0" indent="0"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ru-RU" dirty="0" smtClean="0"/>
              <a:t>Государство обязано привлекать к ответсвенности виновников преступления в рамках </a:t>
            </a:r>
            <a:r>
              <a:rPr lang="ru-RU" b="1" dirty="0" smtClean="0"/>
              <a:t>независимого, беспристрастного и компетентного суда </a:t>
            </a:r>
            <a:r>
              <a:rPr lang="ru-RU" dirty="0" smtClean="0"/>
              <a:t>с соблюдением международных стандартов</a:t>
            </a:r>
            <a:endParaRPr lang="ru-RU" b="1" dirty="0"/>
          </a:p>
          <a:p>
            <a:pPr marL="0" indent="0">
              <a:buFont typeface="Wingdings" pitchFamily="2" charset="2"/>
              <a:buChar char="Ø"/>
            </a:pPr>
            <a:r>
              <a:rPr lang="ru-RU" b="1" dirty="0" smtClean="0"/>
              <a:t>Всеобщая Декларация прав человека 1948 г.</a:t>
            </a:r>
            <a:endParaRPr lang="en-GB" dirty="0" smtClean="0">
              <a:sym typeface="Wingdings" pitchFamily="2" charset="2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ru-RU" b="1" dirty="0" smtClean="0">
                <a:sym typeface="Wingdings" pitchFamily="2" charset="2"/>
              </a:rPr>
              <a:t>Международный Пакт о гражданских и политических правах 1966 г. + Факультативный Протокол 1 и 2; Конвеция против пыток; и др.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b="1" dirty="0" smtClean="0">
                <a:sym typeface="Wingdings" pitchFamily="2" charset="2"/>
              </a:rPr>
              <a:t>Европейская Конвенция прав и свобод человека 1950 г.</a:t>
            </a: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>
                <a:sym typeface="Wingdings" pitchFamily="2" charset="2"/>
              </a:rPr>
              <a:t>Другие региональные и двусторонние договоры  и недоговорные стандарты </a:t>
            </a:r>
          </a:p>
          <a:p>
            <a:pPr marL="0" indent="0">
              <a:buFont typeface="Wingdings" pitchFamily="2" charset="2"/>
              <a:buChar char="Ø"/>
            </a:pPr>
            <a:endParaRPr lang="ru-RU" dirty="0">
              <a:sym typeface="Wingdings" pitchFamily="2" charset="2"/>
            </a:endParaRPr>
          </a:p>
          <a:p>
            <a:pPr marL="0" indent="0">
              <a:buFont typeface="Wingdings" pitchFamily="2" charset="2"/>
              <a:buChar char="Ø"/>
            </a:pPr>
            <a:endParaRPr lang="ru-RU" dirty="0" smtClean="0">
              <a:sym typeface="Wingdings" pitchFamily="2" charset="2"/>
            </a:endParaRPr>
          </a:p>
          <a:p>
            <a:pPr marL="0" indent="0">
              <a:buFont typeface="Wingdings" pitchFamily="2" charset="2"/>
              <a:buChar char="Ø"/>
            </a:pPr>
            <a:r>
              <a:rPr lang="ru-RU" dirty="0" smtClean="0">
                <a:sym typeface="Wingdings" pitchFamily="2" charset="2"/>
              </a:rPr>
              <a:t>Конституции и законодательство государств </a:t>
            </a:r>
          </a:p>
        </p:txBody>
      </p:sp>
      <p:sp>
        <p:nvSpPr>
          <p:cNvPr id="5" name="Down Arrow 4"/>
          <p:cNvSpPr/>
          <p:nvPr/>
        </p:nvSpPr>
        <p:spPr bwMode="auto">
          <a:xfrm>
            <a:off x="3995936" y="4509120"/>
            <a:ext cx="484632" cy="97840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Lucida Grande" pitchFamily="-128" charset="0"/>
              <a:ea typeface="Geneva" pitchFamily="-1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8645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Право на досудебную помощь  адвоката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916832"/>
            <a:ext cx="8229600" cy="4400128"/>
          </a:xfrm>
        </p:spPr>
        <p:txBody>
          <a:bodyPr/>
          <a:lstStyle/>
          <a:p>
            <a:pPr marL="0" indent="0">
              <a:buNone/>
            </a:pPr>
            <a:r>
              <a:rPr lang="ru-RU" sz="1600" dirty="0"/>
              <a:t>Каждый человек, который лишён свободы или которому грозит обвинение в</a:t>
            </a:r>
          </a:p>
          <a:p>
            <a:pPr marL="0" indent="0">
              <a:buNone/>
            </a:pPr>
            <a:r>
              <a:rPr lang="ru-RU" sz="1600" dirty="0"/>
              <a:t>уголовном преступлении, имеет право на помощь адвоката в отстаивании своих</a:t>
            </a:r>
          </a:p>
          <a:p>
            <a:pPr marL="0" indent="0">
              <a:buNone/>
            </a:pPr>
            <a:r>
              <a:rPr lang="ru-RU" sz="1600" dirty="0"/>
              <a:t>прав и подготовке защиты. Если у человека нет выбранного им самим адвоката, он</a:t>
            </a:r>
          </a:p>
          <a:p>
            <a:pPr marL="0" indent="0">
              <a:buNone/>
            </a:pPr>
            <a:r>
              <a:rPr lang="ru-RU" sz="1600" dirty="0"/>
              <a:t>имеет право на эффективную, квалифицированную помощь назначенного адвоката,</a:t>
            </a:r>
          </a:p>
          <a:p>
            <a:pPr marL="0" indent="0">
              <a:buNone/>
            </a:pPr>
            <a:r>
              <a:rPr lang="ru-RU" sz="1600" dirty="0"/>
              <a:t>когда того требуют интересы правосудия. Назначенный адвокат предоставляется</a:t>
            </a:r>
          </a:p>
          <a:p>
            <a:pPr marL="0" indent="0">
              <a:buNone/>
            </a:pPr>
            <a:r>
              <a:rPr lang="ru-RU" sz="1600" dirty="0"/>
              <a:t>бесплатно, если у человека нет денег на гонорар. Задержанные должны получать</a:t>
            </a:r>
          </a:p>
          <a:p>
            <a:pPr marL="0" indent="0">
              <a:buNone/>
            </a:pPr>
            <a:r>
              <a:rPr lang="ru-RU" sz="1600" dirty="0"/>
              <a:t>доступ к помощи адвоката с того момента, как их взяли под стражу, в том числе во</a:t>
            </a:r>
          </a:p>
          <a:p>
            <a:pPr marL="0" indent="0">
              <a:buNone/>
            </a:pPr>
            <a:r>
              <a:rPr lang="ru-RU" sz="1600" dirty="0"/>
              <a:t>время допроса. Необходимо предоставлять достаточно времени и создавать условия</a:t>
            </a:r>
          </a:p>
          <a:p>
            <a:pPr marL="0" indent="0">
              <a:buNone/>
            </a:pPr>
            <a:r>
              <a:rPr lang="ru-RU" sz="1600" dirty="0"/>
              <a:t>для общения с адвокатом в конфиденциальной обстановке</a:t>
            </a:r>
            <a:r>
              <a:rPr lang="ru-RU" sz="1600" dirty="0" smtClean="0"/>
              <a:t>.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 smtClean="0"/>
              <a:t>Право на досудебную помощь адвоката включает: </a:t>
            </a:r>
          </a:p>
          <a:p>
            <a:r>
              <a:rPr lang="ru-RU" sz="1600" b="1" dirty="0" smtClean="0"/>
              <a:t>На доступ к помощи адвоката</a:t>
            </a:r>
          </a:p>
          <a:p>
            <a:r>
              <a:rPr lang="ru-RU" sz="1600" b="1" dirty="0" smtClean="0"/>
              <a:t>На выделение времени для консультаций с адвокатом в конфиденциальной обстановке</a:t>
            </a:r>
          </a:p>
          <a:p>
            <a:r>
              <a:rPr lang="ru-RU" sz="1600" b="1" dirty="0" smtClean="0"/>
              <a:t>На присутствие адвоката во время допроса и возможность консультироваться с ним.</a:t>
            </a:r>
            <a:endParaRPr lang="ru-RU" sz="1600" dirty="0" smtClean="0"/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76273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r>
              <a:rPr lang="ru-RU" dirty="0"/>
              <a:t>Право на досудебную помощь  адвоката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en-GB" sz="1600" dirty="0" smtClean="0"/>
          </a:p>
          <a:p>
            <a:r>
              <a:rPr lang="ru-RU" dirty="0" smtClean="0"/>
              <a:t>ЕСПЧ -  юридическая помощь сразу после заключения под стражу, в т.ч.на первоначальных этапах полицейского расследования. Также – с первого допроса в полиции и на допросе у следственного судьи. Если обвинительный приговор основывается на признательных показаниях, данных без доступа к адвокату </a:t>
            </a:r>
            <a:r>
              <a:rPr lang="ru-RU" dirty="0" smtClean="0">
                <a:sym typeface="Wingdings" panose="05000000000000000000" pitchFamily="2" charset="2"/>
              </a:rPr>
              <a:t> нарушение. </a:t>
            </a:r>
          </a:p>
          <a:p>
            <a:r>
              <a:rPr lang="ru-RU" dirty="0" smtClean="0">
                <a:sym typeface="Wingdings" panose="05000000000000000000" pitchFamily="2" charset="2"/>
              </a:rPr>
              <a:t>Европейский комитет по предупреждению пыток (ЕКПП) </a:t>
            </a:r>
            <a:r>
              <a:rPr lang="en-GB" dirty="0" smtClean="0">
                <a:sym typeface="Wingdings" panose="05000000000000000000" pitchFamily="2" charset="2"/>
              </a:rPr>
              <a:t> </a:t>
            </a:r>
            <a:r>
              <a:rPr lang="ru-RU" dirty="0" smtClean="0">
                <a:sym typeface="Wingdings" panose="05000000000000000000" pitchFamily="2" charset="2"/>
              </a:rPr>
              <a:t>право должно действовать даже до того, как официально объявили подозреваемым, например, когда вызывают в качестве свидетеля или для беседы. </a:t>
            </a:r>
          </a:p>
        </p:txBody>
      </p:sp>
    </p:spTree>
    <p:extLst>
      <p:ext uri="{BB962C8B-B14F-4D97-AF65-F5344CB8AC3E}">
        <p14:creationId xmlns:p14="http://schemas.microsoft.com/office/powerpoint/2010/main" val="450849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Право на досудебную помощь  адвоката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Конфиденциальность </a:t>
            </a:r>
            <a:r>
              <a:rPr lang="ru-RU" b="1" dirty="0" smtClean="0">
                <a:sym typeface="Wingdings" panose="05000000000000000000" pitchFamily="2" charset="2"/>
              </a:rPr>
              <a:t></a:t>
            </a:r>
            <a:r>
              <a:rPr lang="en-GB" b="1" dirty="0" smtClean="0">
                <a:sym typeface="Wingdings" panose="05000000000000000000" pitchFamily="2" charset="2"/>
              </a:rPr>
              <a:t> </a:t>
            </a:r>
            <a:endParaRPr lang="en-GB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Распространеняется на всех людей, в т.ч. арестованных и задержанных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Гарантия, что сообщения не перехватываются, задерживаются, цензурируются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Должны быть созданы условия для встреч и бесед в конфиденциальной обстановке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ЕСПЧ признал, например, что присутствие представителя прокуратуры или общение через зарешеченное окно – нарушение.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Сотрудники  правоохранительных органов могут присутствовать, но не должны слышать содержание беседы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Коммуникации между задержанным/заключенным и адвокатом не могут использоваться в качестве доказательств, за исключением того, когда они связаны с продолжающимся умышленным преступлением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032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Право на достаточное время и возможности для подготовки защиты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Что значит достаточное время? </a:t>
            </a:r>
          </a:p>
          <a:p>
            <a:pPr marL="0" indent="0">
              <a:buNone/>
            </a:pPr>
            <a:r>
              <a:rPr lang="ru-RU" dirty="0" smtClean="0"/>
              <a:t>ЕСПЧ </a:t>
            </a:r>
            <a:r>
              <a:rPr lang="ru-RU" dirty="0" smtClean="0">
                <a:sym typeface="Wingdings" panose="05000000000000000000" pitchFamily="2" charset="2"/>
              </a:rPr>
              <a:t></a:t>
            </a:r>
            <a:r>
              <a:rPr lang="en-GB" dirty="0" smtClean="0">
                <a:sym typeface="Wingdings" panose="05000000000000000000" pitchFamily="2" charset="2"/>
              </a:rPr>
              <a:t>  </a:t>
            </a:r>
            <a:r>
              <a:rPr lang="ru-RU" dirty="0" smtClean="0"/>
              <a:t>обвиняемому </a:t>
            </a:r>
            <a:r>
              <a:rPr lang="ru-RU" dirty="0"/>
              <a:t>предоставляется возможность тщательно</a:t>
            </a:r>
          </a:p>
          <a:p>
            <a:pPr marL="0" indent="0">
              <a:buNone/>
            </a:pPr>
            <a:r>
              <a:rPr lang="ru-RU" dirty="0"/>
              <a:t>организовать </a:t>
            </a:r>
            <a:r>
              <a:rPr lang="ru-RU" dirty="0" smtClean="0"/>
              <a:t>свою </a:t>
            </a:r>
            <a:r>
              <a:rPr lang="ru-RU" dirty="0"/>
              <a:t>защиту и </a:t>
            </a:r>
            <a:r>
              <a:rPr lang="ru-RU" dirty="0" smtClean="0"/>
              <a:t>изложить </a:t>
            </a:r>
            <a:r>
              <a:rPr lang="ru-RU" dirty="0"/>
              <a:t>все относимые аргументы защиты суду, и, </a:t>
            </a:r>
            <a:r>
              <a:rPr lang="ru-RU" dirty="0" smtClean="0"/>
              <a:t>таким образом</a:t>
            </a:r>
            <a:r>
              <a:rPr lang="ru-RU" dirty="0"/>
              <a:t>, повлиять на исход </a:t>
            </a:r>
            <a:r>
              <a:rPr lang="ru-RU" dirty="0" smtClean="0"/>
              <a:t>разбирательства</a:t>
            </a:r>
          </a:p>
          <a:p>
            <a:r>
              <a:rPr lang="ru-RU" dirty="0" smtClean="0"/>
              <a:t>Важно: конфиденциальность общения с адвокатом; отстутсвие ограничений на и препятствий к посещению адвоката </a:t>
            </a:r>
            <a:endParaRPr lang="ru-RU" dirty="0"/>
          </a:p>
          <a:p>
            <a:r>
              <a:rPr lang="ru-RU" sz="2800" dirty="0" smtClean="0"/>
              <a:t>Что значит «достаточные возможности»? </a:t>
            </a:r>
          </a:p>
          <a:p>
            <a:r>
              <a:rPr lang="ru-RU" dirty="0" smtClean="0"/>
              <a:t>Помимо информации об обвинении -  также своевременный доступ к такой информации, как: списки свидетелей, материалы, которые намерено использовать  обвинение (инкриминирующие материалы); информация, которая может привести к оправданию, помочь в подготовке защиты или смягчить обвинение. 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602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Презумпция невиновности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dirty="0"/>
              <a:t>Суд не может вынести обвинительный приговор до тех пор, пока вина не будет доказана вне разумных сомнений. В случае разумных сомнений обвиняемый должен быть оправдан.</a:t>
            </a:r>
          </a:p>
          <a:p>
            <a:r>
              <a:rPr lang="ru-RU" sz="1600" dirty="0"/>
              <a:t>Порядок обращения с лицами, находящимися в предварительном заключении, и условия их содержания также должны отвечать принципу презумпции невиновности.</a:t>
            </a:r>
          </a:p>
          <a:p>
            <a:r>
              <a:rPr lang="ru-RU" sz="1600" dirty="0"/>
              <a:t>Она также значит, что власти, в том числе прокуроры, сотрудники полиции и государственные должностные лица не должны высказывать своё мнение о виновности обвиняемого до завершения производства по уголовному делу либо после вынесения оправдательного приговора. Это также значит, что власти не должныпозволять СМИ подрывать справедливость уголовного процесса путём предрешения исхода дела</a:t>
            </a:r>
          </a:p>
          <a:p>
            <a:r>
              <a:rPr lang="ru-RU" sz="1600" dirty="0"/>
              <a:t>Необходимо проявлять осторожность в том, чтобы в ходе судебного разбирательства обвиняемому не присваивались признаки вины, что может повлиять на презумпцию невиновности.Такие признаки включают содержание обвиняемого в клетке в зале суда либо появление обвиняемого в суде в наручниках, кандалах или форме, которую носят осуждённые.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069648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Право на справедливое рассмотрение дела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независимый,беспристрастный и компетентный суд</a:t>
            </a:r>
          </a:p>
          <a:p>
            <a:r>
              <a:rPr lang="ru-RU" dirty="0"/>
              <a:t>соблюдение принципа равенства сторон защиты и обвинения в условиях состязательного процесса</a:t>
            </a:r>
          </a:p>
          <a:p>
            <a:r>
              <a:rPr lang="ru-RU" dirty="0"/>
              <a:t>сторона защиты действительно предоставляется возможность подготовить и представить защиту, а также опровергнуть доводы и доказательства, предъявленные суду на равных условиях со стороной обвинения.</a:t>
            </a:r>
          </a:p>
          <a:p>
            <a:r>
              <a:rPr lang="ru-RU" dirty="0"/>
              <a:t>право на достаточное время и возможности для подготовки защиты, в том числе — раскрытие материальной информации стороной обвинения.</a:t>
            </a:r>
          </a:p>
          <a:p>
            <a:r>
              <a:rPr lang="ru-RU" dirty="0"/>
              <a:t>право опровергать доказательства</a:t>
            </a:r>
          </a:p>
          <a:p>
            <a:r>
              <a:rPr lang="ru-RU" dirty="0"/>
              <a:t>право вызывать и допрашивать свидетелей</a:t>
            </a:r>
          </a:p>
          <a:p>
            <a:r>
              <a:rPr lang="ru-RU" dirty="0"/>
              <a:t>Право присутствовать на судебном разбирательстве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51964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 Narrow"/>
        <a:ea typeface="Geneva"/>
        <a:cs typeface=""/>
      </a:majorFont>
      <a:minorFont>
        <a:latin typeface="Arial Narrow"/>
        <a:ea typeface="Genev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-128" charset="0"/>
            <a:ea typeface="Geneva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Grande" pitchFamily="-128" charset="0"/>
            <a:ea typeface="Geneva" pitchFamily="-128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AI Presentation - White</Template>
  <TotalTime>1862</TotalTime>
  <Words>813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Narrow</vt:lpstr>
      <vt:lpstr>Geneva</vt:lpstr>
      <vt:lpstr>Lucida Grande</vt:lpstr>
      <vt:lpstr>Wingdings</vt:lpstr>
      <vt:lpstr>Blank Presentation</vt:lpstr>
      <vt:lpstr>Руководство по справедливому судопроизводству</vt:lpstr>
      <vt:lpstr>Почему это важно?</vt:lpstr>
      <vt:lpstr>Основные стандарты</vt:lpstr>
      <vt:lpstr>Право на досудебную помощь  адвоката </vt:lpstr>
      <vt:lpstr> Право на досудебную помощь  адвоката </vt:lpstr>
      <vt:lpstr>Право на досудебную помощь  адвоката</vt:lpstr>
      <vt:lpstr>Право на достаточное время и возможности для подготовки защиты</vt:lpstr>
      <vt:lpstr>Презумпция невиновности</vt:lpstr>
      <vt:lpstr>Право на справедливое рассмотрение дела</vt:lpstr>
      <vt:lpstr>Контакты и cсылки</vt:lpstr>
    </vt:vector>
  </TitlesOfParts>
  <Company>Amnesty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counter-narratives</dc:title>
  <dc:creator>Fotis Filippou</dc:creator>
  <cp:lastModifiedBy>Natalia Prilutskaya</cp:lastModifiedBy>
  <cp:revision>136</cp:revision>
  <dcterms:created xsi:type="dcterms:W3CDTF">2015-11-09T23:13:16Z</dcterms:created>
  <dcterms:modified xsi:type="dcterms:W3CDTF">2016-03-14T10:33:01Z</dcterms:modified>
</cp:coreProperties>
</file>